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Proxima Nova"/>
      <p:regular r:id="rId36"/>
      <p:bold r:id="rId37"/>
      <p:italic r:id="rId38"/>
      <p:boldItalic r:id="rId39"/>
    </p:embeddedFont>
    <p:embeddedFont>
      <p:font typeface="Alfa Slab On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AlfaSlabOne-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ProximaNova-bold.fntdata"/><Relationship Id="rId14" Type="http://schemas.openxmlformats.org/officeDocument/2006/relationships/slide" Target="slides/slide10.xml"/><Relationship Id="rId36" Type="http://schemas.openxmlformats.org/officeDocument/2006/relationships/font" Target="fonts/ProximaNova-regular.fntdata"/><Relationship Id="rId17" Type="http://schemas.openxmlformats.org/officeDocument/2006/relationships/slide" Target="slides/slide13.xml"/><Relationship Id="rId39" Type="http://schemas.openxmlformats.org/officeDocument/2006/relationships/font" Target="fonts/ProximaNova-boldItalic.fntdata"/><Relationship Id="rId16" Type="http://schemas.openxmlformats.org/officeDocument/2006/relationships/slide" Target="slides/slide12.xml"/><Relationship Id="rId38" Type="http://schemas.openxmlformats.org/officeDocument/2006/relationships/font" Target="fonts/ProximaNova-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rtl="0">
              <a:lnSpc>
                <a:spcPct val="115000"/>
              </a:lnSpc>
              <a:spcBef>
                <a:spcPts val="0"/>
              </a:spcBef>
              <a:buNone/>
            </a:pPr>
            <a:r>
              <a:rPr lang="en" sz="1200">
                <a:solidFill>
                  <a:schemeClr val="dk2"/>
                </a:solidFill>
                <a:latin typeface="Proxima Nova"/>
                <a:ea typeface="Proxima Nova"/>
                <a:cs typeface="Proxima Nova"/>
                <a:sym typeface="Proxima Nova"/>
              </a:rPr>
              <a:t>We built this type of variables based on the assumption that a normal merchant or cardholder will not have activities in many different locations at the same time. So if we see any unusually high numbers, we’ll suspect there is something going on. </a:t>
            </a: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rtl="0">
              <a:lnSpc>
                <a:spcPct val="115000"/>
              </a:lnSpc>
              <a:spcBef>
                <a:spcPts val="0"/>
              </a:spcBef>
              <a:buNone/>
            </a:pPr>
            <a:r>
              <a:rPr lang="en">
                <a:solidFill>
                  <a:schemeClr val="dk2"/>
                </a:solidFill>
                <a:latin typeface="Proxima Nova"/>
                <a:ea typeface="Proxima Nova"/>
                <a:cs typeface="Proxima Nova"/>
                <a:sym typeface="Proxima Nova"/>
              </a:rPr>
              <a:t>We built the type IV variables based on the assumption that a normal cardholder typically shops in a certain set of places, and it is unusual if they suddenly shop at many different stores. The same assumption applies to merchants, we assume that a normal merchant will have roughly same number of customers in a short period of time. So if there is a surge in number of cards used at this merchant we would be suspicious. </a:t>
            </a:r>
          </a:p>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a:t>
            </a:r>
            <a:r>
              <a:rPr lang="en"/>
              <a:t>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sz="1400">
                <a:solidFill>
                  <a:schemeClr val="dk2"/>
                </a:solidFill>
                <a:latin typeface="Proxima Nova"/>
                <a:ea typeface="Proxima Nova"/>
                <a:cs typeface="Proxima Nova"/>
                <a:sym typeface="Proxima Nova"/>
              </a:rPr>
              <a:t>the total time we spent on building variables is about 6 hours</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built variables through link analysis based on the key idea of ‘comparison’.  </a:t>
            </a:r>
          </a:p>
          <a:p>
            <a:pPr lvl="0">
              <a:spcBef>
                <a:spcPts val="0"/>
              </a:spcBef>
              <a:buNone/>
            </a:pPr>
            <a:r>
              <a:t/>
            </a:r>
            <a:endParaRPr/>
          </a:p>
          <a:p>
            <a:pPr lvl="0" rtl="0">
              <a:spcBef>
                <a:spcPts val="0"/>
              </a:spcBef>
              <a:buNone/>
            </a:pPr>
            <a:r>
              <a:rPr lang="en"/>
              <a:t>We also have variables </a:t>
            </a:r>
            <a:r>
              <a:rPr lang="en"/>
              <a:t>describing</a:t>
            </a:r>
            <a:r>
              <a:rPr lang="en"/>
              <a:t> the transaction </a:t>
            </a:r>
          </a:p>
          <a:p>
            <a:pPr lvl="0">
              <a:spcBef>
                <a:spcPts val="0"/>
              </a:spcBef>
              <a:buNone/>
            </a:pPr>
            <a:r>
              <a:rPr lang="en"/>
              <a:t>amount compared with historical maximum/median/total at both card level and merchant level. What to be noted is before we created this set of variables, we set a baseline by giving </a:t>
            </a:r>
            <a:r>
              <a:rPr lang="en"/>
              <a:t>a neural value, </a:t>
            </a:r>
            <a:r>
              <a:rPr lang="en"/>
              <a:t>either 0 or 1, to the first amount of each merchant number or card number. This was because we couldn’t  determine whether the first transaction for each merchant or card is fraud or not by all means, and thus we gave them a neural value to make it a baseline.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4278300" y="2751162"/>
            <a:ext cx="587400" cy="0"/>
          </a:xfrm>
          <a:prstGeom prst="straightConnector1">
            <a:avLst/>
          </a:prstGeom>
          <a:noFill/>
          <a:ln cap="flat" cmpd="sng" w="76200">
            <a:solidFill>
              <a:schemeClr val="dk1"/>
            </a:solidFill>
            <a:prstDash val="solid"/>
            <a:round/>
            <a:headEnd len="med" w="med" type="none"/>
            <a:tailEnd len="med" w="med" type="none"/>
          </a:ln>
        </p:spPr>
      </p:cxnSp>
      <p:sp>
        <p:nvSpPr>
          <p:cNvPr id="11" name="Shape 11"/>
          <p:cNvSpPr txBox="1"/>
          <p:nvPr>
            <p:ph type="ctrTitle"/>
          </p:nvPr>
        </p:nvSpPr>
        <p:spPr>
          <a:xfrm>
            <a:off x="311700" y="595975"/>
            <a:ext cx="8520600" cy="19578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2" name="Shape 12"/>
          <p:cNvSpPr txBox="1"/>
          <p:nvPr>
            <p:ph idx="1" type="subTitle"/>
          </p:nvPr>
        </p:nvSpPr>
        <p:spPr>
          <a:xfrm>
            <a:off x="311700" y="3165823"/>
            <a:ext cx="8520600" cy="733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167925"/>
            <a:ext cx="8520600" cy="1980000"/>
          </a:xfrm>
          <a:prstGeom prst="rect">
            <a:avLst/>
          </a:prstGeom>
        </p:spPr>
        <p:txBody>
          <a:bodyPr anchorCtr="0" anchor="ctr" bIns="91425" lIns="91425" rIns="91425" tIns="91425"/>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p:txBody>
      </p:sp>
      <p:sp>
        <p:nvSpPr>
          <p:cNvPr id="48" name="Shape 48"/>
          <p:cNvSpPr txBox="1"/>
          <p:nvPr>
            <p:ph idx="1" type="body"/>
          </p:nvPr>
        </p:nvSpPr>
        <p:spPr>
          <a:xfrm>
            <a:off x="311700" y="32242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2480550"/>
            <a:ext cx="8114400" cy="2445900"/>
          </a:xfrm>
          <a:prstGeom prst="rect">
            <a:avLst/>
          </a:prstGeom>
        </p:spPr>
        <p:txBody>
          <a:bodyPr anchorCtr="0" anchor="b" bIns="91425" lIns="91425" rIns="91425" tIns="91425"/>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6318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1" name="Shape 31"/>
          <p:cNvSpPr txBox="1"/>
          <p:nvPr>
            <p:ph idx="1" type="body"/>
          </p:nvPr>
        </p:nvSpPr>
        <p:spPr>
          <a:xfrm>
            <a:off x="311700" y="1490875"/>
            <a:ext cx="2808000" cy="30780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838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39" name="Shape 39"/>
          <p:cNvSpPr txBox="1"/>
          <p:nvPr>
            <p:ph type="title"/>
          </p:nvPr>
        </p:nvSpPr>
        <p:spPr>
          <a:xfrm>
            <a:off x="265500" y="1375599"/>
            <a:ext cx="4045200" cy="1551900"/>
          </a:xfrm>
          <a:prstGeom prst="rect">
            <a:avLst/>
          </a:prstGeom>
        </p:spPr>
        <p:txBody>
          <a:bodyPr anchorCtr="0" anchor="b" bIns="91425" lIns="91425" rIns="91425"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40" name="Shape 40"/>
          <p:cNvSpPr txBox="1"/>
          <p:nvPr>
            <p:ph idx="1" type="subTitle"/>
          </p:nvPr>
        </p:nvSpPr>
        <p:spPr>
          <a:xfrm>
            <a:off x="265500" y="2981125"/>
            <a:ext cx="4045200" cy="1345499"/>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3725"/>
            <a:ext cx="5998800" cy="598800"/>
          </a:xfrm>
          <a:prstGeom prst="rect">
            <a:avLst/>
          </a:prstGeom>
        </p:spPr>
        <p:txBody>
          <a:bodyPr anchorCtr="0" anchor="ctr" bIns="91425" lIns="91425" rIns="91425" tIns="91425"/>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31.png"/><Relationship Id="rId6"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sp>
        <p:nvSpPr>
          <p:cNvPr id="56" name="Shape 56"/>
          <p:cNvSpPr txBox="1"/>
          <p:nvPr>
            <p:ph type="ctrTitle"/>
          </p:nvPr>
        </p:nvSpPr>
        <p:spPr>
          <a:xfrm>
            <a:off x="311708" y="287375"/>
            <a:ext cx="8520600" cy="2052600"/>
          </a:xfrm>
          <a:prstGeom prst="rect">
            <a:avLst/>
          </a:prstGeom>
        </p:spPr>
        <p:txBody>
          <a:bodyPr anchorCtr="0" anchor="b" bIns="91425" lIns="91425" rIns="91425" tIns="91425">
            <a:noAutofit/>
          </a:bodyPr>
          <a:lstStyle/>
          <a:p>
            <a:pPr lvl="0" rtl="0">
              <a:spcBef>
                <a:spcPts val="0"/>
              </a:spcBef>
              <a:buClr>
                <a:srgbClr val="000000"/>
              </a:buClr>
              <a:buSzPct val="25000"/>
              <a:buFont typeface="Arial"/>
              <a:buNone/>
            </a:pPr>
            <a:r>
              <a:rPr lang="en" sz="4800"/>
              <a:t>Fraud Detection in the Card Payments Data</a:t>
            </a:r>
          </a:p>
        </p:txBody>
      </p:sp>
      <p:sp>
        <p:nvSpPr>
          <p:cNvPr id="57" name="Shape 57"/>
          <p:cNvSpPr txBox="1"/>
          <p:nvPr>
            <p:ph idx="1" type="subTitle"/>
          </p:nvPr>
        </p:nvSpPr>
        <p:spPr>
          <a:xfrm>
            <a:off x="311700" y="2224525"/>
            <a:ext cx="8520600" cy="792600"/>
          </a:xfrm>
          <a:prstGeom prst="rect">
            <a:avLst/>
          </a:prstGeom>
        </p:spPr>
        <p:txBody>
          <a:bodyPr anchorCtr="0" anchor="t" bIns="91425" lIns="91425" rIns="91425" tIns="91425">
            <a:noAutofit/>
          </a:bodyPr>
          <a:lstStyle/>
          <a:p>
            <a:pPr lvl="0">
              <a:spcBef>
                <a:spcPts val="0"/>
              </a:spcBef>
              <a:buNone/>
            </a:pPr>
            <a:r>
              <a:rPr lang="en"/>
              <a:t>A supervised learning process</a:t>
            </a:r>
          </a:p>
          <a:p>
            <a:pPr lvl="0">
              <a:spcBef>
                <a:spcPts val="0"/>
              </a:spcBef>
              <a:buNone/>
            </a:pPr>
            <a:r>
              <a:t/>
            </a:r>
            <a:endParaRPr/>
          </a:p>
          <a:p>
            <a:pPr lvl="0">
              <a:spcBef>
                <a:spcPts val="0"/>
              </a:spcBef>
              <a:buNone/>
            </a:pPr>
            <a:r>
              <a:rPr lang="en" sz="2400"/>
              <a:t>Team 4</a:t>
            </a:r>
          </a:p>
          <a:p>
            <a:pPr lvl="0" rtl="0">
              <a:lnSpc>
                <a:spcPct val="115000"/>
              </a:lnSpc>
              <a:spcBef>
                <a:spcPts val="0"/>
              </a:spcBef>
              <a:buClr>
                <a:schemeClr val="dk1"/>
              </a:buClr>
              <a:buSzPct val="61111"/>
              <a:buFont typeface="Arial"/>
              <a:buNone/>
            </a:pPr>
            <a:r>
              <a:rPr lang="en" sz="1800"/>
              <a:t>Chong Li</a:t>
            </a:r>
          </a:p>
          <a:p>
            <a:pPr lvl="0" rtl="0">
              <a:lnSpc>
                <a:spcPct val="115000"/>
              </a:lnSpc>
              <a:spcBef>
                <a:spcPts val="0"/>
              </a:spcBef>
              <a:buClr>
                <a:schemeClr val="dk1"/>
              </a:buClr>
              <a:buSzPct val="61111"/>
              <a:buFont typeface="Arial"/>
              <a:buNone/>
            </a:pPr>
            <a:r>
              <a:rPr lang="en" sz="1800"/>
              <a:t>Jie Chen</a:t>
            </a:r>
          </a:p>
          <a:p>
            <a:pPr lvl="0" rtl="0">
              <a:lnSpc>
                <a:spcPct val="115000"/>
              </a:lnSpc>
              <a:spcBef>
                <a:spcPts val="0"/>
              </a:spcBef>
              <a:buClr>
                <a:schemeClr val="dk1"/>
              </a:buClr>
              <a:buSzPct val="61111"/>
              <a:buFont typeface="Arial"/>
              <a:buNone/>
            </a:pPr>
            <a:r>
              <a:rPr lang="en" sz="1800"/>
              <a:t>Raman Deep Singh</a:t>
            </a:r>
          </a:p>
          <a:p>
            <a:pPr lvl="0" rtl="0">
              <a:lnSpc>
                <a:spcPct val="115000"/>
              </a:lnSpc>
              <a:spcBef>
                <a:spcPts val="0"/>
              </a:spcBef>
              <a:buClr>
                <a:schemeClr val="dk1"/>
              </a:buClr>
              <a:buSzPct val="61111"/>
              <a:buFont typeface="Arial"/>
              <a:buNone/>
            </a:pPr>
            <a:r>
              <a:rPr lang="en" sz="1800"/>
              <a:t>Xiaowen Zhang</a:t>
            </a:r>
          </a:p>
          <a:p>
            <a:pPr lvl="0" rtl="0">
              <a:lnSpc>
                <a:spcPct val="115000"/>
              </a:lnSpc>
              <a:spcBef>
                <a:spcPts val="0"/>
              </a:spcBef>
              <a:buClr>
                <a:schemeClr val="dk1"/>
              </a:buClr>
              <a:buSzPct val="61111"/>
              <a:buFont typeface="Arial"/>
              <a:buNone/>
            </a:pPr>
            <a:r>
              <a:rPr lang="en" sz="1800"/>
              <a:t>Yu Dong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Building Variables</a:t>
            </a:r>
          </a:p>
        </p:txBody>
      </p:sp>
      <p:sp>
        <p:nvSpPr>
          <p:cNvPr id="125" name="Shape 125"/>
          <p:cNvSpPr txBox="1"/>
          <p:nvPr>
            <p:ph idx="1" type="body"/>
          </p:nvPr>
        </p:nvSpPr>
        <p:spPr>
          <a:xfrm>
            <a:off x="311700" y="619075"/>
            <a:ext cx="8520600" cy="3416400"/>
          </a:xfrm>
          <a:prstGeom prst="rect">
            <a:avLst/>
          </a:prstGeom>
        </p:spPr>
        <p:txBody>
          <a:bodyPr anchorCtr="0" anchor="t" bIns="91425" lIns="91425" rIns="91425" tIns="91425">
            <a:noAutofit/>
          </a:bodyPr>
          <a:lstStyle/>
          <a:p>
            <a:pPr lvl="0" rtl="0" algn="just">
              <a:lnSpc>
                <a:spcPct val="115000"/>
              </a:lnSpc>
              <a:spcBef>
                <a:spcPts val="0"/>
              </a:spcBef>
              <a:spcAft>
                <a:spcPts val="0"/>
              </a:spcAft>
              <a:buClr>
                <a:schemeClr val="dk1"/>
              </a:buClr>
              <a:buSzPct val="61111"/>
              <a:buFont typeface="Arial"/>
              <a:buNone/>
            </a:pPr>
            <a:r>
              <a:rPr lang="en">
                <a:solidFill>
                  <a:srgbClr val="666666"/>
                </a:solidFill>
              </a:rPr>
              <a:t>3)</a:t>
            </a:r>
            <a:r>
              <a:rPr lang="en">
                <a:solidFill>
                  <a:srgbClr val="666666"/>
                </a:solidFill>
                <a:latin typeface="Times New Roman"/>
                <a:ea typeface="Times New Roman"/>
                <a:cs typeface="Times New Roman"/>
                <a:sym typeface="Times New Roman"/>
              </a:rPr>
              <a:t>  </a:t>
            </a:r>
            <a:r>
              <a:rPr b="1" lang="en">
                <a:solidFill>
                  <a:srgbClr val="666666"/>
                </a:solidFill>
              </a:rPr>
              <a:t>Type III variables </a:t>
            </a:r>
            <a:r>
              <a:rPr lang="en">
                <a:solidFill>
                  <a:srgbClr val="666666"/>
                </a:solidFill>
              </a:rPr>
              <a:t>are location related variables, which are intended to capture merchants or cards that appear in many different regions in a set period of time. There are a total of 8 type III variables.</a:t>
            </a:r>
          </a:p>
          <a:p>
            <a:pPr lvl="0" rtl="0" algn="just">
              <a:lnSpc>
                <a:spcPct val="115000"/>
              </a:lnSpc>
              <a:spcBef>
                <a:spcPts val="0"/>
              </a:spcBef>
              <a:spcAft>
                <a:spcPts val="0"/>
              </a:spcAft>
              <a:buClr>
                <a:schemeClr val="dk1"/>
              </a:buClr>
              <a:buSzPct val="61111"/>
              <a:buFont typeface="Arial"/>
              <a:buNone/>
            </a:pPr>
            <a:r>
              <a:rPr b="1" lang="en">
                <a:solidFill>
                  <a:srgbClr val="666666"/>
                </a:solidFill>
              </a:rPr>
              <a:t>     Example:</a:t>
            </a:r>
            <a:r>
              <a:rPr lang="en">
                <a:solidFill>
                  <a:srgbClr val="666666"/>
                </a:solidFill>
              </a:rPr>
              <a:t> </a:t>
            </a:r>
            <a:r>
              <a:rPr b="1" lang="en">
                <a:solidFill>
                  <a:srgbClr val="666666"/>
                </a:solidFill>
              </a:rPr>
              <a:t>zip_with_merchnum_3 </a:t>
            </a:r>
            <a:r>
              <a:rPr lang="en">
                <a:solidFill>
                  <a:srgbClr val="666666"/>
                </a:solidFill>
              </a:rPr>
              <a:t>tells how many zip codes are related with a particular merchant in the past 3 days.</a:t>
            </a:r>
          </a:p>
          <a:p>
            <a:pPr lvl="0" rtl="0">
              <a:spcBef>
                <a:spcPts val="0"/>
              </a:spcBef>
              <a:buNone/>
            </a:pPr>
            <a:r>
              <a:t/>
            </a:r>
            <a:endParaRPr>
              <a:solidFill>
                <a:srgbClr val="666666"/>
              </a:solidFill>
            </a:endParaRPr>
          </a:p>
        </p:txBody>
      </p:sp>
      <p:pic>
        <p:nvPicPr>
          <p:cNvPr descr="Screen Shot 2017-05-02 at 8.01.51 PM.png" id="126" name="Shape 126"/>
          <p:cNvPicPr preferRelativeResize="0"/>
          <p:nvPr/>
        </p:nvPicPr>
        <p:blipFill rotWithShape="1">
          <a:blip r:embed="rId3">
            <a:alphaModFix/>
          </a:blip>
          <a:srcRect b="9297" l="0" r="0" t="0"/>
          <a:stretch/>
        </p:blipFill>
        <p:spPr>
          <a:xfrm>
            <a:off x="1348500" y="2421874"/>
            <a:ext cx="6321249" cy="2381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140225"/>
            <a:ext cx="8520600" cy="572700"/>
          </a:xfrm>
          <a:prstGeom prst="rect">
            <a:avLst/>
          </a:prstGeom>
        </p:spPr>
        <p:txBody>
          <a:bodyPr anchorCtr="0" anchor="t" bIns="91425" lIns="91425" rIns="91425" tIns="91425">
            <a:noAutofit/>
          </a:bodyPr>
          <a:lstStyle/>
          <a:p>
            <a:pPr lvl="0">
              <a:spcBef>
                <a:spcPts val="0"/>
              </a:spcBef>
              <a:buNone/>
            </a:pPr>
            <a:r>
              <a:rPr lang="en"/>
              <a:t>Building Variables</a:t>
            </a:r>
          </a:p>
        </p:txBody>
      </p:sp>
      <p:sp>
        <p:nvSpPr>
          <p:cNvPr id="132" name="Shape 132"/>
          <p:cNvSpPr txBox="1"/>
          <p:nvPr>
            <p:ph idx="1" type="body"/>
          </p:nvPr>
        </p:nvSpPr>
        <p:spPr>
          <a:xfrm>
            <a:off x="311700" y="619075"/>
            <a:ext cx="8520600" cy="3416400"/>
          </a:xfrm>
          <a:prstGeom prst="rect">
            <a:avLst/>
          </a:prstGeom>
        </p:spPr>
        <p:txBody>
          <a:bodyPr anchorCtr="0" anchor="t" bIns="91425" lIns="91425" rIns="91425" tIns="91425">
            <a:noAutofit/>
          </a:bodyPr>
          <a:lstStyle/>
          <a:p>
            <a:pPr lvl="0" rtl="0" algn="just">
              <a:lnSpc>
                <a:spcPct val="115000"/>
              </a:lnSpc>
              <a:spcBef>
                <a:spcPts val="0"/>
              </a:spcBef>
              <a:spcAft>
                <a:spcPts val="0"/>
              </a:spcAft>
              <a:buNone/>
            </a:pPr>
            <a:r>
              <a:rPr lang="en"/>
              <a:t>4)</a:t>
            </a:r>
            <a:r>
              <a:rPr lang="en">
                <a:latin typeface="Times New Roman"/>
                <a:ea typeface="Times New Roman"/>
                <a:cs typeface="Times New Roman"/>
                <a:sym typeface="Times New Roman"/>
              </a:rPr>
              <a:t>  </a:t>
            </a:r>
            <a:r>
              <a:rPr b="1" lang="en"/>
              <a:t>Type IV variables </a:t>
            </a:r>
            <a:r>
              <a:rPr lang="en"/>
              <a:t>are intended to catch fraudsters using purchasing pattern. There are a total of 8 type IV variables. </a:t>
            </a:r>
          </a:p>
          <a:p>
            <a:pPr lvl="0" rtl="0" algn="just">
              <a:lnSpc>
                <a:spcPct val="115000"/>
              </a:lnSpc>
              <a:spcBef>
                <a:spcPts val="0"/>
              </a:spcBef>
              <a:spcAft>
                <a:spcPts val="0"/>
              </a:spcAft>
              <a:buNone/>
            </a:pPr>
            <a:r>
              <a:rPr b="1" lang="en"/>
              <a:t>     Example:</a:t>
            </a:r>
            <a:r>
              <a:rPr lang="en"/>
              <a:t> </a:t>
            </a:r>
            <a:r>
              <a:rPr b="1" lang="en"/>
              <a:t>merchnum_per_card_3 </a:t>
            </a:r>
            <a:r>
              <a:rPr lang="en"/>
              <a:t>tells how many different merchants have a particular card been used at in the past 3 days.</a:t>
            </a:r>
          </a:p>
        </p:txBody>
      </p:sp>
      <p:pic>
        <p:nvPicPr>
          <p:cNvPr descr="Screen Shot 2017-05-02 at 8.00.00 PM.png" id="133" name="Shape 133"/>
          <p:cNvPicPr preferRelativeResize="0"/>
          <p:nvPr/>
        </p:nvPicPr>
        <p:blipFill>
          <a:blip r:embed="rId3">
            <a:alphaModFix/>
          </a:blip>
          <a:stretch>
            <a:fillRect/>
          </a:stretch>
        </p:blipFill>
        <p:spPr>
          <a:xfrm>
            <a:off x="1231700" y="2184099"/>
            <a:ext cx="6539498" cy="2548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216425"/>
            <a:ext cx="8520600" cy="572700"/>
          </a:xfrm>
          <a:prstGeom prst="rect">
            <a:avLst/>
          </a:prstGeom>
        </p:spPr>
        <p:txBody>
          <a:bodyPr anchorCtr="0" anchor="t" bIns="91425" lIns="91425" rIns="91425" tIns="91425">
            <a:noAutofit/>
          </a:bodyPr>
          <a:lstStyle/>
          <a:p>
            <a:pPr lvl="0">
              <a:spcBef>
                <a:spcPts val="0"/>
              </a:spcBef>
              <a:buNone/>
            </a:pPr>
            <a:r>
              <a:rPr lang="en"/>
              <a:t>Fraud Algorithm - </a:t>
            </a:r>
            <a:r>
              <a:rPr lang="en" sz="2400"/>
              <a:t>T</a:t>
            </a:r>
            <a:r>
              <a:rPr lang="en" sz="2400"/>
              <a:t>raining/Test Split</a:t>
            </a:r>
          </a:p>
        </p:txBody>
      </p:sp>
      <p:pic>
        <p:nvPicPr>
          <p:cNvPr id="139" name="Shape 139"/>
          <p:cNvPicPr preferRelativeResize="0"/>
          <p:nvPr/>
        </p:nvPicPr>
        <p:blipFill>
          <a:blip r:embed="rId3">
            <a:alphaModFix/>
          </a:blip>
          <a:stretch>
            <a:fillRect/>
          </a:stretch>
        </p:blipFill>
        <p:spPr>
          <a:xfrm>
            <a:off x="985950" y="1769325"/>
            <a:ext cx="6697050" cy="127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Forward Feature Selection</a:t>
            </a:r>
          </a:p>
        </p:txBody>
      </p:sp>
      <p:pic>
        <p:nvPicPr>
          <p:cNvPr id="145" name="Shape 145"/>
          <p:cNvPicPr preferRelativeResize="0"/>
          <p:nvPr/>
        </p:nvPicPr>
        <p:blipFill>
          <a:blip r:embed="rId3">
            <a:alphaModFix/>
          </a:blip>
          <a:stretch>
            <a:fillRect/>
          </a:stretch>
        </p:blipFill>
        <p:spPr>
          <a:xfrm>
            <a:off x="1418575" y="1193675"/>
            <a:ext cx="5776309"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Forward Feature Selection</a:t>
            </a:r>
          </a:p>
          <a:p>
            <a:pPr lvl="0" rtl="0">
              <a:spcBef>
                <a:spcPts val="0"/>
              </a:spcBef>
              <a:buNone/>
            </a:pPr>
            <a:r>
              <a:t/>
            </a:r>
            <a:endParaRPr/>
          </a:p>
        </p:txBody>
      </p:sp>
      <p:pic>
        <p:nvPicPr>
          <p:cNvPr id="151" name="Shape 151"/>
          <p:cNvPicPr preferRelativeResize="0"/>
          <p:nvPr/>
        </p:nvPicPr>
        <p:blipFill>
          <a:blip r:embed="rId3">
            <a:alphaModFix/>
          </a:blip>
          <a:stretch>
            <a:fillRect/>
          </a:stretch>
        </p:blipFill>
        <p:spPr>
          <a:xfrm>
            <a:off x="718300" y="1186049"/>
            <a:ext cx="7548826" cy="3652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Model Comparison</a:t>
            </a:r>
          </a:p>
          <a:p>
            <a:pPr lvl="0" rtl="0">
              <a:spcBef>
                <a:spcPts val="0"/>
              </a:spcBef>
              <a:buNone/>
            </a:pPr>
            <a:r>
              <a:t/>
            </a:r>
            <a:endParaRPr/>
          </a:p>
        </p:txBody>
      </p:sp>
      <p:pic>
        <p:nvPicPr>
          <p:cNvPr id="157" name="Shape 157"/>
          <p:cNvPicPr preferRelativeResize="0"/>
          <p:nvPr/>
        </p:nvPicPr>
        <p:blipFill rotWithShape="1">
          <a:blip r:embed="rId3">
            <a:alphaModFix/>
          </a:blip>
          <a:srcRect b="0" l="1019" r="0" t="0"/>
          <a:stretch/>
        </p:blipFill>
        <p:spPr>
          <a:xfrm>
            <a:off x="487424" y="1170125"/>
            <a:ext cx="6374375" cy="3820975"/>
          </a:xfrm>
          <a:prstGeom prst="rect">
            <a:avLst/>
          </a:prstGeom>
          <a:noFill/>
          <a:ln>
            <a:noFill/>
          </a:ln>
        </p:spPr>
      </p:pic>
      <p:sp>
        <p:nvSpPr>
          <p:cNvPr id="158" name="Shape 158"/>
          <p:cNvSpPr/>
          <p:nvPr/>
        </p:nvSpPr>
        <p:spPr>
          <a:xfrm>
            <a:off x="2770575" y="1924000"/>
            <a:ext cx="1103100" cy="25140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Model Comparison</a:t>
            </a:r>
          </a:p>
          <a:p>
            <a:pPr lvl="0" rtl="0">
              <a:spcBef>
                <a:spcPts val="0"/>
              </a:spcBef>
              <a:buNone/>
            </a:pPr>
            <a:r>
              <a:t/>
            </a:r>
            <a:endParaRPr/>
          </a:p>
        </p:txBody>
      </p:sp>
      <p:pic>
        <p:nvPicPr>
          <p:cNvPr id="164" name="Shape 164"/>
          <p:cNvPicPr preferRelativeResize="0"/>
          <p:nvPr/>
        </p:nvPicPr>
        <p:blipFill>
          <a:blip r:embed="rId3">
            <a:alphaModFix/>
          </a:blip>
          <a:stretch>
            <a:fillRect/>
          </a:stretch>
        </p:blipFill>
        <p:spPr>
          <a:xfrm>
            <a:off x="434600" y="1170125"/>
            <a:ext cx="6386230" cy="3820975"/>
          </a:xfrm>
          <a:prstGeom prst="rect">
            <a:avLst/>
          </a:prstGeom>
          <a:noFill/>
          <a:ln>
            <a:noFill/>
          </a:ln>
        </p:spPr>
      </p:pic>
      <p:sp>
        <p:nvSpPr>
          <p:cNvPr id="165" name="Shape 165"/>
          <p:cNvSpPr/>
          <p:nvPr/>
        </p:nvSpPr>
        <p:spPr>
          <a:xfrm>
            <a:off x="897875" y="2077925"/>
            <a:ext cx="1103100" cy="25140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Model Comparison</a:t>
            </a:r>
          </a:p>
          <a:p>
            <a:pPr lvl="0" rtl="0">
              <a:spcBef>
                <a:spcPts val="0"/>
              </a:spcBef>
              <a:buNone/>
            </a:pPr>
            <a:r>
              <a:t/>
            </a:r>
            <a:endParaRPr/>
          </a:p>
        </p:txBody>
      </p:sp>
      <p:pic>
        <p:nvPicPr>
          <p:cNvPr id="171" name="Shape 171"/>
          <p:cNvPicPr preferRelativeResize="0"/>
          <p:nvPr/>
        </p:nvPicPr>
        <p:blipFill>
          <a:blip r:embed="rId3">
            <a:alphaModFix/>
          </a:blip>
          <a:stretch>
            <a:fillRect/>
          </a:stretch>
        </p:blipFill>
        <p:spPr>
          <a:xfrm>
            <a:off x="421775" y="1157300"/>
            <a:ext cx="6320678" cy="3820975"/>
          </a:xfrm>
          <a:prstGeom prst="rect">
            <a:avLst/>
          </a:prstGeom>
          <a:noFill/>
          <a:ln>
            <a:noFill/>
          </a:ln>
        </p:spPr>
      </p:pic>
      <p:sp>
        <p:nvSpPr>
          <p:cNvPr id="172" name="Shape 172"/>
          <p:cNvSpPr/>
          <p:nvPr/>
        </p:nvSpPr>
        <p:spPr>
          <a:xfrm>
            <a:off x="2680775" y="1988125"/>
            <a:ext cx="1103100" cy="25140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3" name="Shape 173"/>
          <p:cNvSpPr/>
          <p:nvPr/>
        </p:nvSpPr>
        <p:spPr>
          <a:xfrm>
            <a:off x="1898350" y="2924475"/>
            <a:ext cx="718200" cy="1513500"/>
          </a:xfrm>
          <a:prstGeom prst="ellipse">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4" name="Shape 174"/>
          <p:cNvSpPr/>
          <p:nvPr/>
        </p:nvSpPr>
        <p:spPr>
          <a:xfrm>
            <a:off x="4718700" y="2924475"/>
            <a:ext cx="718200" cy="1513500"/>
          </a:xfrm>
          <a:prstGeom prst="ellipse">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pic>
        <p:nvPicPr>
          <p:cNvPr id="179" name="Shape 179"/>
          <p:cNvPicPr preferRelativeResize="0"/>
          <p:nvPr/>
        </p:nvPicPr>
        <p:blipFill>
          <a:blip r:embed="rId3">
            <a:alphaModFix/>
          </a:blip>
          <a:stretch>
            <a:fillRect/>
          </a:stretch>
        </p:blipFill>
        <p:spPr>
          <a:xfrm>
            <a:off x="358375" y="722725"/>
            <a:ext cx="8225787" cy="4208074"/>
          </a:xfrm>
          <a:prstGeom prst="rect">
            <a:avLst/>
          </a:prstGeom>
          <a:noFill/>
          <a:ln>
            <a:noFill/>
          </a:ln>
        </p:spPr>
      </p:pic>
      <p:sp>
        <p:nvSpPr>
          <p:cNvPr id="180" name="Shape 180"/>
          <p:cNvSpPr txBox="1"/>
          <p:nvPr>
            <p:ph type="title"/>
          </p:nvPr>
        </p:nvSpPr>
        <p:spPr>
          <a:xfrm>
            <a:off x="311700" y="738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Selected Variables</a:t>
            </a:r>
          </a:p>
          <a:p>
            <a:pPr lv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2926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Mutual Information Feature Selection</a:t>
            </a:r>
          </a:p>
          <a:p>
            <a:pPr lvl="0" rtl="0">
              <a:spcBef>
                <a:spcPts val="0"/>
              </a:spcBef>
              <a:buNone/>
            </a:pPr>
            <a:r>
              <a:t/>
            </a:r>
            <a:endParaRPr/>
          </a:p>
        </p:txBody>
      </p:sp>
      <p:pic>
        <p:nvPicPr>
          <p:cNvPr id="186" name="Shape 186"/>
          <p:cNvPicPr preferRelativeResize="0"/>
          <p:nvPr/>
        </p:nvPicPr>
        <p:blipFill>
          <a:blip r:embed="rId3">
            <a:alphaModFix/>
          </a:blip>
          <a:stretch>
            <a:fillRect/>
          </a:stretch>
        </p:blipFill>
        <p:spPr>
          <a:xfrm>
            <a:off x="1973700" y="1426650"/>
            <a:ext cx="5055224" cy="3330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Methodology</a:t>
            </a:r>
          </a:p>
        </p:txBody>
      </p:sp>
      <p:sp>
        <p:nvSpPr>
          <p:cNvPr id="63" name="Shape 63"/>
          <p:cNvSpPr txBox="1"/>
          <p:nvPr>
            <p:ph idx="1" type="body"/>
          </p:nvPr>
        </p:nvSpPr>
        <p:spPr>
          <a:xfrm>
            <a:off x="311700" y="1076275"/>
            <a:ext cx="4818300" cy="3810300"/>
          </a:xfrm>
          <a:prstGeom prst="rect">
            <a:avLst/>
          </a:prstGeom>
        </p:spPr>
        <p:txBody>
          <a:bodyPr anchorCtr="0" anchor="t" bIns="91425" lIns="91425" rIns="91425" tIns="91425">
            <a:noAutofit/>
          </a:bodyPr>
          <a:lstStyle/>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Tools: R, Python, Tableau</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Supervised Machine Learning Algorithms: </a:t>
            </a:r>
          </a:p>
          <a:p>
            <a:pPr indent="457200" lvl="0" rtl="0">
              <a:lnSpc>
                <a:spcPct val="90000"/>
              </a:lnSpc>
              <a:spcBef>
                <a:spcPts val="1000"/>
              </a:spcBef>
              <a:spcAft>
                <a:spcPts val="0"/>
              </a:spcAft>
              <a:buNone/>
            </a:pPr>
            <a:r>
              <a:rPr lang="en">
                <a:solidFill>
                  <a:srgbClr val="666666"/>
                </a:solidFill>
                <a:latin typeface="Calibri"/>
                <a:ea typeface="Calibri"/>
                <a:cs typeface="Calibri"/>
                <a:sym typeface="Calibri"/>
              </a:rPr>
              <a:t>Naive Bayesian, Logistic Regression, Random Forest, Neural Network, SVM</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Feature Selection Methods:</a:t>
            </a:r>
          </a:p>
          <a:p>
            <a:pPr lvl="0" rtl="0">
              <a:lnSpc>
                <a:spcPct val="90000"/>
              </a:lnSpc>
              <a:spcBef>
                <a:spcPts val="1000"/>
              </a:spcBef>
              <a:spcAft>
                <a:spcPts val="0"/>
              </a:spcAft>
              <a:buNone/>
            </a:pPr>
            <a:r>
              <a:rPr lang="en">
                <a:solidFill>
                  <a:srgbClr val="666666"/>
                </a:solidFill>
                <a:latin typeface="Calibri"/>
                <a:ea typeface="Calibri"/>
                <a:cs typeface="Calibri"/>
                <a:sym typeface="Calibri"/>
              </a:rPr>
              <a:t>	Forward Selection and Mutual Information</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Best Model:</a:t>
            </a:r>
          </a:p>
          <a:p>
            <a:pPr lvl="0" rtl="0">
              <a:lnSpc>
                <a:spcPct val="90000"/>
              </a:lnSpc>
              <a:spcBef>
                <a:spcPts val="1000"/>
              </a:spcBef>
              <a:spcAft>
                <a:spcPts val="0"/>
              </a:spcAft>
              <a:buNone/>
            </a:pPr>
            <a:r>
              <a:rPr lang="en">
                <a:solidFill>
                  <a:srgbClr val="666666"/>
                </a:solidFill>
                <a:latin typeface="Calibri"/>
                <a:ea typeface="Calibri"/>
                <a:cs typeface="Calibri"/>
                <a:sym typeface="Calibri"/>
              </a:rPr>
              <a:t>	In top 1% records: FDR </a:t>
            </a:r>
            <a:r>
              <a:rPr lang="en">
                <a:solidFill>
                  <a:srgbClr val="FF6105"/>
                </a:solidFill>
                <a:latin typeface="Calibri"/>
                <a:ea typeface="Calibri"/>
                <a:cs typeface="Calibri"/>
                <a:sym typeface="Calibri"/>
              </a:rPr>
              <a:t>99.7%</a:t>
            </a:r>
            <a:r>
              <a:rPr lang="en">
                <a:solidFill>
                  <a:srgbClr val="666666"/>
                </a:solidFill>
                <a:latin typeface="Calibri"/>
                <a:ea typeface="Calibri"/>
                <a:cs typeface="Calibri"/>
                <a:sym typeface="Calibri"/>
              </a:rPr>
              <a:t>, ROI </a:t>
            </a:r>
            <a:r>
              <a:rPr lang="en">
                <a:solidFill>
                  <a:srgbClr val="FF6105"/>
                </a:solidFill>
                <a:latin typeface="Calibri"/>
                <a:ea typeface="Calibri"/>
                <a:cs typeface="Calibri"/>
                <a:sym typeface="Calibri"/>
              </a:rPr>
              <a:t>$166,049</a:t>
            </a:r>
          </a:p>
        </p:txBody>
      </p:sp>
      <p:pic>
        <p:nvPicPr>
          <p:cNvPr descr="1.png" id="64" name="Shape 64"/>
          <p:cNvPicPr preferRelativeResize="0"/>
          <p:nvPr/>
        </p:nvPicPr>
        <p:blipFill>
          <a:blip r:embed="rId3">
            <a:alphaModFix/>
          </a:blip>
          <a:stretch>
            <a:fillRect/>
          </a:stretch>
        </p:blipFill>
        <p:spPr>
          <a:xfrm>
            <a:off x="5233275" y="1595575"/>
            <a:ext cx="3709199" cy="35479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311700" y="1234400"/>
            <a:ext cx="4780498" cy="3341599"/>
          </a:xfrm>
          <a:prstGeom prst="rect">
            <a:avLst/>
          </a:prstGeom>
          <a:noFill/>
          <a:ln>
            <a:noFill/>
          </a:ln>
        </p:spPr>
      </p:pic>
      <p:sp>
        <p:nvSpPr>
          <p:cNvPr id="192" name="Shape 192"/>
          <p:cNvSpPr txBox="1"/>
          <p:nvPr>
            <p:ph type="title"/>
          </p:nvPr>
        </p:nvSpPr>
        <p:spPr>
          <a:xfrm>
            <a:off x="311700" y="177200"/>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Mutual Information Feature Selection</a:t>
            </a:r>
          </a:p>
          <a:p>
            <a:pPr lvl="0" rtl="0">
              <a:spcBef>
                <a:spcPts val="0"/>
              </a:spcBef>
              <a:buNone/>
            </a:pPr>
            <a:r>
              <a:t/>
            </a:r>
            <a:endParaRPr/>
          </a:p>
        </p:txBody>
      </p:sp>
      <p:cxnSp>
        <p:nvCxnSpPr>
          <p:cNvPr id="193" name="Shape 193"/>
          <p:cNvCxnSpPr/>
          <p:nvPr/>
        </p:nvCxnSpPr>
        <p:spPr>
          <a:xfrm>
            <a:off x="942725" y="2293700"/>
            <a:ext cx="5259000" cy="0"/>
          </a:xfrm>
          <a:prstGeom prst="straightConnector1">
            <a:avLst/>
          </a:prstGeom>
          <a:noFill/>
          <a:ln cap="flat" cmpd="sng" w="28575">
            <a:solidFill>
              <a:srgbClr val="434343"/>
            </a:solidFill>
            <a:prstDash val="solid"/>
            <a:round/>
            <a:headEnd len="lg" w="lg" type="none"/>
            <a:tailEnd len="lg" w="lg" type="none"/>
          </a:ln>
        </p:spPr>
      </p:cxnSp>
      <p:cxnSp>
        <p:nvCxnSpPr>
          <p:cNvPr id="194" name="Shape 194"/>
          <p:cNvCxnSpPr/>
          <p:nvPr/>
        </p:nvCxnSpPr>
        <p:spPr>
          <a:xfrm>
            <a:off x="923525" y="2642300"/>
            <a:ext cx="5271900" cy="12900"/>
          </a:xfrm>
          <a:prstGeom prst="straightConnector1">
            <a:avLst/>
          </a:prstGeom>
          <a:noFill/>
          <a:ln cap="flat" cmpd="sng" w="28575">
            <a:solidFill>
              <a:srgbClr val="434343"/>
            </a:solidFill>
            <a:prstDash val="solid"/>
            <a:round/>
            <a:headEnd len="lg" w="lg" type="none"/>
            <a:tailEnd len="lg" w="lg" type="none"/>
          </a:ln>
        </p:spPr>
      </p:cxnSp>
      <p:cxnSp>
        <p:nvCxnSpPr>
          <p:cNvPr id="195" name="Shape 195"/>
          <p:cNvCxnSpPr/>
          <p:nvPr/>
        </p:nvCxnSpPr>
        <p:spPr>
          <a:xfrm>
            <a:off x="949175" y="3052750"/>
            <a:ext cx="5246100" cy="0"/>
          </a:xfrm>
          <a:prstGeom prst="straightConnector1">
            <a:avLst/>
          </a:prstGeom>
          <a:noFill/>
          <a:ln cap="flat" cmpd="sng" w="28575">
            <a:solidFill>
              <a:srgbClr val="434343"/>
            </a:solidFill>
            <a:prstDash val="solid"/>
            <a:round/>
            <a:headEnd len="lg" w="lg" type="none"/>
            <a:tailEnd len="lg" w="lg" type="none"/>
          </a:ln>
        </p:spPr>
      </p:cxnSp>
      <p:sp>
        <p:nvSpPr>
          <p:cNvPr id="196" name="Shape 196"/>
          <p:cNvSpPr txBox="1"/>
          <p:nvPr/>
        </p:nvSpPr>
        <p:spPr>
          <a:xfrm>
            <a:off x="5092200" y="1887787"/>
            <a:ext cx="1346700" cy="294900"/>
          </a:xfrm>
          <a:prstGeom prst="rect">
            <a:avLst/>
          </a:prstGeom>
          <a:noFill/>
          <a:ln>
            <a:noFill/>
          </a:ln>
        </p:spPr>
        <p:txBody>
          <a:bodyPr anchorCtr="0" anchor="t" bIns="91425" lIns="91425" rIns="91425" tIns="91425">
            <a:noAutofit/>
          </a:bodyPr>
          <a:lstStyle/>
          <a:p>
            <a:pPr lvl="0">
              <a:spcBef>
                <a:spcPts val="0"/>
              </a:spcBef>
              <a:buNone/>
            </a:pPr>
            <a:r>
              <a:rPr lang="en"/>
              <a:t>7 features</a:t>
            </a:r>
          </a:p>
        </p:txBody>
      </p:sp>
      <p:sp>
        <p:nvSpPr>
          <p:cNvPr id="197" name="Shape 197"/>
          <p:cNvSpPr txBox="1"/>
          <p:nvPr/>
        </p:nvSpPr>
        <p:spPr>
          <a:xfrm>
            <a:off x="5092200" y="2289612"/>
            <a:ext cx="1346700" cy="294900"/>
          </a:xfrm>
          <a:prstGeom prst="rect">
            <a:avLst/>
          </a:prstGeom>
          <a:noFill/>
          <a:ln>
            <a:noFill/>
          </a:ln>
        </p:spPr>
        <p:txBody>
          <a:bodyPr anchorCtr="0" anchor="t" bIns="91425" lIns="91425" rIns="91425" tIns="91425">
            <a:noAutofit/>
          </a:bodyPr>
          <a:lstStyle/>
          <a:p>
            <a:pPr lvl="0" rtl="0">
              <a:spcBef>
                <a:spcPts val="0"/>
              </a:spcBef>
              <a:buNone/>
            </a:pPr>
            <a:r>
              <a:rPr lang="en"/>
              <a:t>9</a:t>
            </a:r>
            <a:r>
              <a:rPr lang="en"/>
              <a:t> features</a:t>
            </a:r>
          </a:p>
        </p:txBody>
      </p:sp>
      <p:sp>
        <p:nvSpPr>
          <p:cNvPr id="198" name="Shape 198"/>
          <p:cNvSpPr txBox="1"/>
          <p:nvPr/>
        </p:nvSpPr>
        <p:spPr>
          <a:xfrm>
            <a:off x="5092200" y="2695862"/>
            <a:ext cx="1346700" cy="294900"/>
          </a:xfrm>
          <a:prstGeom prst="rect">
            <a:avLst/>
          </a:prstGeom>
          <a:noFill/>
          <a:ln>
            <a:noFill/>
          </a:ln>
        </p:spPr>
        <p:txBody>
          <a:bodyPr anchorCtr="0" anchor="t" bIns="91425" lIns="91425" rIns="91425" tIns="91425">
            <a:noAutofit/>
          </a:bodyPr>
          <a:lstStyle/>
          <a:p>
            <a:pPr lvl="0" rtl="0">
              <a:spcBef>
                <a:spcPts val="0"/>
              </a:spcBef>
              <a:buNone/>
            </a:pPr>
            <a:r>
              <a:rPr lang="en"/>
              <a:t>13</a:t>
            </a:r>
            <a:r>
              <a:rPr lang="en"/>
              <a:t> features</a:t>
            </a:r>
          </a:p>
        </p:txBody>
      </p:sp>
      <p:pic>
        <p:nvPicPr>
          <p:cNvPr id="199" name="Shape 199"/>
          <p:cNvPicPr preferRelativeResize="0"/>
          <p:nvPr/>
        </p:nvPicPr>
        <p:blipFill>
          <a:blip r:embed="rId4">
            <a:alphaModFix/>
          </a:blip>
          <a:stretch>
            <a:fillRect/>
          </a:stretch>
        </p:blipFill>
        <p:spPr>
          <a:xfrm>
            <a:off x="6201725" y="1299225"/>
            <a:ext cx="2816675" cy="3088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190000"/>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Mutual Information Feature Selection</a:t>
            </a:r>
          </a:p>
          <a:p>
            <a:pPr lvl="0" rtl="0">
              <a:spcBef>
                <a:spcPts val="0"/>
              </a:spcBef>
              <a:buNone/>
            </a:pPr>
            <a:r>
              <a:t/>
            </a:r>
            <a:endParaRPr/>
          </a:p>
        </p:txBody>
      </p:sp>
      <p:pic>
        <p:nvPicPr>
          <p:cNvPr id="205" name="Shape 205"/>
          <p:cNvPicPr preferRelativeResize="0"/>
          <p:nvPr/>
        </p:nvPicPr>
        <p:blipFill>
          <a:blip r:embed="rId3">
            <a:alphaModFix/>
          </a:blip>
          <a:stretch>
            <a:fillRect/>
          </a:stretch>
        </p:blipFill>
        <p:spPr>
          <a:xfrm>
            <a:off x="419700" y="1377966"/>
            <a:ext cx="8520601" cy="31575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Individual models </a:t>
            </a:r>
          </a:p>
        </p:txBody>
      </p:sp>
      <p:pic>
        <p:nvPicPr>
          <p:cNvPr id="211" name="Shape 211"/>
          <p:cNvPicPr preferRelativeResize="0"/>
          <p:nvPr/>
        </p:nvPicPr>
        <p:blipFill>
          <a:blip r:embed="rId3">
            <a:alphaModFix/>
          </a:blip>
          <a:stretch>
            <a:fillRect/>
          </a:stretch>
        </p:blipFill>
        <p:spPr>
          <a:xfrm>
            <a:off x="0" y="1391725"/>
            <a:ext cx="4640000" cy="3131398"/>
          </a:xfrm>
          <a:prstGeom prst="rect">
            <a:avLst/>
          </a:prstGeom>
          <a:noFill/>
          <a:ln>
            <a:noFill/>
          </a:ln>
        </p:spPr>
      </p:pic>
      <p:pic>
        <p:nvPicPr>
          <p:cNvPr id="212" name="Shape 212"/>
          <p:cNvPicPr preferRelativeResize="0"/>
          <p:nvPr/>
        </p:nvPicPr>
        <p:blipFill>
          <a:blip r:embed="rId4">
            <a:alphaModFix/>
          </a:blip>
          <a:stretch>
            <a:fillRect/>
          </a:stretch>
        </p:blipFill>
        <p:spPr>
          <a:xfrm>
            <a:off x="4639999" y="1391725"/>
            <a:ext cx="4503997" cy="30396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Individual models </a:t>
            </a:r>
          </a:p>
        </p:txBody>
      </p:sp>
      <p:pic>
        <p:nvPicPr>
          <p:cNvPr id="218" name="Shape 218"/>
          <p:cNvPicPr preferRelativeResize="0"/>
          <p:nvPr/>
        </p:nvPicPr>
        <p:blipFill rotWithShape="1">
          <a:blip r:embed="rId3">
            <a:alphaModFix/>
          </a:blip>
          <a:srcRect b="-6120" l="0" r="0" t="6120"/>
          <a:stretch/>
        </p:blipFill>
        <p:spPr>
          <a:xfrm>
            <a:off x="4652100" y="1357599"/>
            <a:ext cx="4479574" cy="3023151"/>
          </a:xfrm>
          <a:prstGeom prst="rect">
            <a:avLst/>
          </a:prstGeom>
          <a:noFill/>
          <a:ln>
            <a:noFill/>
          </a:ln>
        </p:spPr>
      </p:pic>
      <p:pic>
        <p:nvPicPr>
          <p:cNvPr id="219" name="Shape 219"/>
          <p:cNvPicPr preferRelativeResize="0"/>
          <p:nvPr/>
        </p:nvPicPr>
        <p:blipFill>
          <a:blip r:embed="rId4">
            <a:alphaModFix/>
          </a:blip>
          <a:stretch>
            <a:fillRect/>
          </a:stretch>
        </p:blipFill>
        <p:spPr>
          <a:xfrm>
            <a:off x="108875" y="1233450"/>
            <a:ext cx="4479574" cy="314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140225"/>
            <a:ext cx="8520600" cy="572700"/>
          </a:xfrm>
          <a:prstGeom prst="rect">
            <a:avLst/>
          </a:prstGeom>
        </p:spPr>
        <p:txBody>
          <a:bodyPr anchorCtr="0" anchor="t" bIns="91425" lIns="91425" rIns="91425" tIns="91425">
            <a:noAutofit/>
          </a:bodyPr>
          <a:lstStyle/>
          <a:p>
            <a:pPr lvl="0">
              <a:spcBef>
                <a:spcPts val="0"/>
              </a:spcBef>
              <a:buNone/>
            </a:pPr>
            <a:r>
              <a:rPr lang="en"/>
              <a:t>Results - Random Forest</a:t>
            </a:r>
          </a:p>
        </p:txBody>
      </p:sp>
      <p:pic>
        <p:nvPicPr>
          <p:cNvPr id="225" name="Shape 225"/>
          <p:cNvPicPr preferRelativeResize="0"/>
          <p:nvPr/>
        </p:nvPicPr>
        <p:blipFill rotWithShape="1">
          <a:blip r:embed="rId3">
            <a:alphaModFix/>
          </a:blip>
          <a:srcRect b="0" l="0" r="5544" t="0"/>
          <a:stretch/>
        </p:blipFill>
        <p:spPr>
          <a:xfrm>
            <a:off x="1515300" y="811225"/>
            <a:ext cx="5774398" cy="412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Results - Random Forest</a:t>
            </a:r>
          </a:p>
        </p:txBody>
      </p:sp>
      <p:pic>
        <p:nvPicPr>
          <p:cNvPr id="231" name="Shape 231"/>
          <p:cNvPicPr preferRelativeResize="0"/>
          <p:nvPr/>
        </p:nvPicPr>
        <p:blipFill rotWithShape="1">
          <a:blip r:embed="rId3">
            <a:alphaModFix/>
          </a:blip>
          <a:srcRect b="0" l="0" r="0" t="9518"/>
          <a:stretch/>
        </p:blipFill>
        <p:spPr>
          <a:xfrm>
            <a:off x="999775" y="712925"/>
            <a:ext cx="2873874" cy="2318150"/>
          </a:xfrm>
          <a:prstGeom prst="rect">
            <a:avLst/>
          </a:prstGeom>
          <a:noFill/>
          <a:ln>
            <a:noFill/>
          </a:ln>
        </p:spPr>
      </p:pic>
      <p:pic>
        <p:nvPicPr>
          <p:cNvPr id="232" name="Shape 232"/>
          <p:cNvPicPr preferRelativeResize="0"/>
          <p:nvPr/>
        </p:nvPicPr>
        <p:blipFill rotWithShape="1">
          <a:blip r:embed="rId4">
            <a:alphaModFix/>
          </a:blip>
          <a:srcRect b="0" l="0" r="0" t="9518"/>
          <a:stretch/>
        </p:blipFill>
        <p:spPr>
          <a:xfrm>
            <a:off x="4281649" y="712925"/>
            <a:ext cx="2873874" cy="2318166"/>
          </a:xfrm>
          <a:prstGeom prst="rect">
            <a:avLst/>
          </a:prstGeom>
          <a:noFill/>
          <a:ln>
            <a:noFill/>
          </a:ln>
        </p:spPr>
      </p:pic>
      <p:pic>
        <p:nvPicPr>
          <p:cNvPr id="233" name="Shape 233"/>
          <p:cNvPicPr preferRelativeResize="0"/>
          <p:nvPr/>
        </p:nvPicPr>
        <p:blipFill>
          <a:blip r:embed="rId5">
            <a:alphaModFix/>
          </a:blip>
          <a:stretch>
            <a:fillRect/>
          </a:stretch>
        </p:blipFill>
        <p:spPr>
          <a:xfrm>
            <a:off x="820225" y="3094050"/>
            <a:ext cx="7032014" cy="1880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Ensemble Models (Average)</a:t>
            </a:r>
          </a:p>
        </p:txBody>
      </p:sp>
      <p:pic>
        <p:nvPicPr>
          <p:cNvPr id="239" name="Shape 239"/>
          <p:cNvPicPr preferRelativeResize="0"/>
          <p:nvPr/>
        </p:nvPicPr>
        <p:blipFill>
          <a:blip r:embed="rId3">
            <a:alphaModFix/>
          </a:blip>
          <a:stretch>
            <a:fillRect/>
          </a:stretch>
        </p:blipFill>
        <p:spPr>
          <a:xfrm>
            <a:off x="1297925" y="772100"/>
            <a:ext cx="6226330" cy="4201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Ensemble Models (Average)</a:t>
            </a:r>
          </a:p>
        </p:txBody>
      </p:sp>
      <p:pic>
        <p:nvPicPr>
          <p:cNvPr id="245" name="Shape 245"/>
          <p:cNvPicPr preferRelativeResize="0"/>
          <p:nvPr/>
        </p:nvPicPr>
        <p:blipFill>
          <a:blip r:embed="rId3">
            <a:alphaModFix/>
          </a:blip>
          <a:stretch>
            <a:fillRect/>
          </a:stretch>
        </p:blipFill>
        <p:spPr>
          <a:xfrm>
            <a:off x="541512" y="3631575"/>
            <a:ext cx="7146574" cy="1385324"/>
          </a:xfrm>
          <a:prstGeom prst="rect">
            <a:avLst/>
          </a:prstGeom>
          <a:noFill/>
          <a:ln>
            <a:noFill/>
          </a:ln>
        </p:spPr>
      </p:pic>
      <p:pic>
        <p:nvPicPr>
          <p:cNvPr id="246" name="Shape 246"/>
          <p:cNvPicPr preferRelativeResize="0"/>
          <p:nvPr/>
        </p:nvPicPr>
        <p:blipFill>
          <a:blip r:embed="rId4">
            <a:alphaModFix/>
          </a:blip>
          <a:stretch>
            <a:fillRect/>
          </a:stretch>
        </p:blipFill>
        <p:spPr>
          <a:xfrm>
            <a:off x="1269425" y="789125"/>
            <a:ext cx="3026714" cy="2690049"/>
          </a:xfrm>
          <a:prstGeom prst="rect">
            <a:avLst/>
          </a:prstGeom>
          <a:noFill/>
          <a:ln>
            <a:noFill/>
          </a:ln>
        </p:spPr>
      </p:pic>
      <p:pic>
        <p:nvPicPr>
          <p:cNvPr id="247" name="Shape 247"/>
          <p:cNvPicPr preferRelativeResize="0"/>
          <p:nvPr/>
        </p:nvPicPr>
        <p:blipFill>
          <a:blip r:embed="rId5">
            <a:alphaModFix/>
          </a:blip>
          <a:stretch>
            <a:fillRect/>
          </a:stretch>
        </p:blipFill>
        <p:spPr>
          <a:xfrm>
            <a:off x="4638014" y="789125"/>
            <a:ext cx="3029982" cy="2690049"/>
          </a:xfrm>
          <a:prstGeom prst="rect">
            <a:avLst/>
          </a:prstGeom>
          <a:noFill/>
          <a:ln>
            <a:noFill/>
          </a:ln>
        </p:spPr>
      </p:pic>
      <p:pic>
        <p:nvPicPr>
          <p:cNvPr id="248" name="Shape 248"/>
          <p:cNvPicPr preferRelativeResize="0"/>
          <p:nvPr/>
        </p:nvPicPr>
        <p:blipFill>
          <a:blip r:embed="rId6">
            <a:alphaModFix/>
          </a:blip>
          <a:stretch>
            <a:fillRect/>
          </a:stretch>
        </p:blipFill>
        <p:spPr>
          <a:xfrm>
            <a:off x="7668000" y="3783875"/>
            <a:ext cx="1094399" cy="1245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Ensemble Models (Max)</a:t>
            </a:r>
          </a:p>
        </p:txBody>
      </p:sp>
      <p:pic>
        <p:nvPicPr>
          <p:cNvPr id="254" name="Shape 254"/>
          <p:cNvPicPr preferRelativeResize="0"/>
          <p:nvPr/>
        </p:nvPicPr>
        <p:blipFill>
          <a:blip r:embed="rId3">
            <a:alphaModFix/>
          </a:blip>
          <a:stretch>
            <a:fillRect/>
          </a:stretch>
        </p:blipFill>
        <p:spPr>
          <a:xfrm>
            <a:off x="1252300" y="748525"/>
            <a:ext cx="6226330" cy="4201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Ensemble Models (Max)</a:t>
            </a:r>
          </a:p>
        </p:txBody>
      </p:sp>
      <p:pic>
        <p:nvPicPr>
          <p:cNvPr id="260" name="Shape 260"/>
          <p:cNvPicPr preferRelativeResize="0"/>
          <p:nvPr/>
        </p:nvPicPr>
        <p:blipFill>
          <a:blip r:embed="rId3">
            <a:alphaModFix/>
          </a:blip>
          <a:stretch>
            <a:fillRect/>
          </a:stretch>
        </p:blipFill>
        <p:spPr>
          <a:xfrm>
            <a:off x="1103525" y="3594500"/>
            <a:ext cx="6936949" cy="1344700"/>
          </a:xfrm>
          <a:prstGeom prst="rect">
            <a:avLst/>
          </a:prstGeom>
          <a:noFill/>
          <a:ln>
            <a:noFill/>
          </a:ln>
        </p:spPr>
      </p:pic>
      <p:pic>
        <p:nvPicPr>
          <p:cNvPr id="261" name="Shape 261"/>
          <p:cNvPicPr preferRelativeResize="0"/>
          <p:nvPr/>
        </p:nvPicPr>
        <p:blipFill>
          <a:blip r:embed="rId4">
            <a:alphaModFix/>
          </a:blip>
          <a:stretch>
            <a:fillRect/>
          </a:stretch>
        </p:blipFill>
        <p:spPr>
          <a:xfrm>
            <a:off x="1343525" y="789125"/>
            <a:ext cx="2978667" cy="2652974"/>
          </a:xfrm>
          <a:prstGeom prst="rect">
            <a:avLst/>
          </a:prstGeom>
          <a:noFill/>
          <a:ln>
            <a:noFill/>
          </a:ln>
        </p:spPr>
      </p:pic>
      <p:pic>
        <p:nvPicPr>
          <p:cNvPr id="262" name="Shape 262"/>
          <p:cNvPicPr preferRelativeResize="0"/>
          <p:nvPr/>
        </p:nvPicPr>
        <p:blipFill>
          <a:blip r:embed="rId5">
            <a:alphaModFix/>
          </a:blip>
          <a:stretch>
            <a:fillRect/>
          </a:stretch>
        </p:blipFill>
        <p:spPr>
          <a:xfrm>
            <a:off x="4501667" y="789125"/>
            <a:ext cx="2975505" cy="2652974"/>
          </a:xfrm>
          <a:prstGeom prst="rect">
            <a:avLst/>
          </a:prstGeom>
          <a:noFill/>
          <a:ln>
            <a:noFill/>
          </a:ln>
        </p:spPr>
      </p:pic>
      <p:pic>
        <p:nvPicPr>
          <p:cNvPr id="263" name="Shape 263"/>
          <p:cNvPicPr preferRelativeResize="0"/>
          <p:nvPr/>
        </p:nvPicPr>
        <p:blipFill>
          <a:blip r:embed="rId6">
            <a:alphaModFix/>
          </a:blip>
          <a:stretch>
            <a:fillRect/>
          </a:stretch>
        </p:blipFill>
        <p:spPr>
          <a:xfrm>
            <a:off x="8040475" y="3745400"/>
            <a:ext cx="874075" cy="119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Data Overview</a:t>
            </a:r>
          </a:p>
        </p:txBody>
      </p:sp>
      <p:sp>
        <p:nvSpPr>
          <p:cNvPr id="70" name="Shape 70"/>
          <p:cNvSpPr txBox="1"/>
          <p:nvPr>
            <p:ph idx="1" type="body"/>
          </p:nvPr>
        </p:nvSpPr>
        <p:spPr>
          <a:xfrm>
            <a:off x="311700" y="1000075"/>
            <a:ext cx="4683000" cy="3940500"/>
          </a:xfrm>
          <a:prstGeom prst="rect">
            <a:avLst/>
          </a:prstGeom>
        </p:spPr>
        <p:txBody>
          <a:bodyPr anchorCtr="0" anchor="t" bIns="91425" lIns="91425" rIns="91425" tIns="91425">
            <a:noAutofit/>
          </a:bodyPr>
          <a:lstStyle/>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95,007 records of card transaction</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From 2010-01-01 to 2010-12-31</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298 labeled fraudulent records</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10 variables in total – 1 numeric, 7 categorical, 1 text, 1 date</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Numeric: amount</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Categorical: recordnum, cardnum, </a:t>
            </a:r>
            <a:r>
              <a:rPr b="1" lang="en">
                <a:solidFill>
                  <a:srgbClr val="666666"/>
                </a:solidFill>
                <a:latin typeface="Calibri"/>
                <a:ea typeface="Calibri"/>
                <a:cs typeface="Calibri"/>
                <a:sym typeface="Calibri"/>
              </a:rPr>
              <a:t>merchnum, merch.state, merch.zip</a:t>
            </a:r>
            <a:r>
              <a:rPr lang="en">
                <a:solidFill>
                  <a:srgbClr val="666666"/>
                </a:solidFill>
                <a:latin typeface="Calibri"/>
                <a:ea typeface="Calibri"/>
                <a:cs typeface="Calibri"/>
                <a:sym typeface="Calibri"/>
              </a:rPr>
              <a:t>, transtype, and fraud</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Text: merch.description</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Date: date</a:t>
            </a:r>
          </a:p>
        </p:txBody>
      </p:sp>
      <p:pic>
        <p:nvPicPr>
          <p:cNvPr descr="10.png" id="71" name="Shape 71"/>
          <p:cNvPicPr preferRelativeResize="0"/>
          <p:nvPr/>
        </p:nvPicPr>
        <p:blipFill rotWithShape="1">
          <a:blip r:embed="rId3">
            <a:alphaModFix/>
          </a:blip>
          <a:srcRect b="0" l="5658" r="8871" t="0"/>
          <a:stretch/>
        </p:blipFill>
        <p:spPr>
          <a:xfrm>
            <a:off x="4994700" y="1210725"/>
            <a:ext cx="3911800" cy="3237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Conclusion</a:t>
            </a:r>
          </a:p>
        </p:txBody>
      </p:sp>
      <p:sp>
        <p:nvSpPr>
          <p:cNvPr id="269" name="Shape 269"/>
          <p:cNvSpPr txBox="1"/>
          <p:nvPr/>
        </p:nvSpPr>
        <p:spPr>
          <a:xfrm>
            <a:off x="150525" y="1122475"/>
            <a:ext cx="4385400" cy="3398700"/>
          </a:xfrm>
          <a:prstGeom prst="rect">
            <a:avLst/>
          </a:prstGeom>
          <a:noFill/>
          <a:ln>
            <a:noFill/>
          </a:ln>
        </p:spPr>
        <p:txBody>
          <a:bodyPr anchorCtr="0" anchor="t" bIns="91425" lIns="91425" rIns="91425" tIns="91425">
            <a:noAutofit/>
          </a:bodyPr>
          <a:lstStyle/>
          <a:p>
            <a:pPr indent="-342900" lvl="0" marL="457200" rtl="0" algn="just">
              <a:lnSpc>
                <a:spcPct val="115000"/>
              </a:lnSpc>
              <a:spcBef>
                <a:spcPts val="0"/>
              </a:spcBef>
              <a:buClr>
                <a:srgbClr val="666666"/>
              </a:buClr>
              <a:buSzPct val="100000"/>
              <a:buChar char="●"/>
            </a:pPr>
            <a:r>
              <a:rPr lang="en" sz="1800">
                <a:solidFill>
                  <a:srgbClr val="666666"/>
                </a:solidFill>
              </a:rPr>
              <a:t>Random Forest Model with the 9 variables selected during the forward feature selection process performs best. </a:t>
            </a:r>
          </a:p>
          <a:p>
            <a:pPr indent="-342900" lvl="0" marL="457200" rtl="0" algn="just">
              <a:lnSpc>
                <a:spcPct val="115000"/>
              </a:lnSpc>
              <a:spcBef>
                <a:spcPts val="0"/>
              </a:spcBef>
              <a:buClr>
                <a:srgbClr val="666666"/>
              </a:buClr>
              <a:buSzPct val="100000"/>
              <a:buChar char="●"/>
            </a:pPr>
            <a:r>
              <a:rPr lang="en" sz="1800">
                <a:solidFill>
                  <a:srgbClr val="666666"/>
                </a:solidFill>
              </a:rPr>
              <a:t>To generate most business value, i.e. ROI, we should flag all the records with top 0.5% score as frauds.</a:t>
            </a:r>
          </a:p>
          <a:p>
            <a:pPr indent="-342900" lvl="0" marL="457200" rtl="0" algn="just">
              <a:lnSpc>
                <a:spcPct val="115000"/>
              </a:lnSpc>
              <a:spcBef>
                <a:spcPts val="0"/>
              </a:spcBef>
              <a:buClr>
                <a:srgbClr val="666666"/>
              </a:buClr>
              <a:buSzPct val="100000"/>
              <a:buChar char="●"/>
            </a:pPr>
            <a:r>
              <a:rPr lang="en" sz="1800">
                <a:solidFill>
                  <a:srgbClr val="666666"/>
                </a:solidFill>
              </a:rPr>
              <a:t>The estimated ROI using the given dataset is $168,649.</a:t>
            </a:r>
          </a:p>
          <a:p>
            <a:pPr lvl="0">
              <a:spcBef>
                <a:spcPts val="0"/>
              </a:spcBef>
              <a:buNone/>
            </a:pPr>
            <a:r>
              <a:t/>
            </a:r>
            <a:endParaRPr sz="1000"/>
          </a:p>
        </p:txBody>
      </p:sp>
      <p:pic>
        <p:nvPicPr>
          <p:cNvPr descr="6.png" id="270" name="Shape 270"/>
          <p:cNvPicPr preferRelativeResize="0"/>
          <p:nvPr/>
        </p:nvPicPr>
        <p:blipFill>
          <a:blip r:embed="rId3">
            <a:alphaModFix/>
          </a:blip>
          <a:stretch>
            <a:fillRect/>
          </a:stretch>
        </p:blipFill>
        <p:spPr>
          <a:xfrm>
            <a:off x="4877825" y="1497762"/>
            <a:ext cx="3783050" cy="26481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1152700" y="2060125"/>
            <a:ext cx="8520600" cy="572700"/>
          </a:xfrm>
          <a:prstGeom prst="rect">
            <a:avLst/>
          </a:prstGeom>
        </p:spPr>
        <p:txBody>
          <a:bodyPr anchorCtr="0" anchor="t" bIns="91425" lIns="91425" rIns="91425" tIns="91425">
            <a:noAutofit/>
          </a:bodyPr>
          <a:lstStyle/>
          <a:p>
            <a:pPr lvl="0" rtl="0">
              <a:spcBef>
                <a:spcPts val="0"/>
              </a:spcBef>
              <a:buNone/>
            </a:pPr>
            <a:r>
              <a:rPr lang="en"/>
              <a:t>Thank you! Any </a:t>
            </a:r>
            <a:r>
              <a:rPr lang="en"/>
              <a:t>Questions?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Data Overview - </a:t>
            </a:r>
          </a:p>
          <a:p>
            <a:pPr lvl="0">
              <a:spcBef>
                <a:spcPts val="0"/>
              </a:spcBef>
              <a:buNone/>
            </a:pPr>
            <a:r>
              <a:rPr lang="en"/>
              <a:t>Merchant State</a:t>
            </a:r>
          </a:p>
        </p:txBody>
      </p:sp>
      <p:pic>
        <p:nvPicPr>
          <p:cNvPr descr="map.png" id="77" name="Shape 77"/>
          <p:cNvPicPr preferRelativeResize="0"/>
          <p:nvPr/>
        </p:nvPicPr>
        <p:blipFill rotWithShape="1">
          <a:blip r:embed="rId3">
            <a:alphaModFix/>
          </a:blip>
          <a:srcRect b="0" l="39" r="39" t="0"/>
          <a:stretch/>
        </p:blipFill>
        <p:spPr>
          <a:xfrm>
            <a:off x="4436050" y="1100250"/>
            <a:ext cx="4500675" cy="3703825"/>
          </a:xfrm>
          <a:prstGeom prst="rect">
            <a:avLst/>
          </a:prstGeom>
          <a:noFill/>
          <a:ln>
            <a:noFill/>
          </a:ln>
        </p:spPr>
      </p:pic>
      <p:pic>
        <p:nvPicPr>
          <p:cNvPr descr="dis.png" id="78" name="Shape 78"/>
          <p:cNvPicPr preferRelativeResize="0"/>
          <p:nvPr/>
        </p:nvPicPr>
        <p:blipFill>
          <a:blip r:embed="rId4">
            <a:alphaModFix/>
          </a:blip>
          <a:stretch>
            <a:fillRect/>
          </a:stretch>
        </p:blipFill>
        <p:spPr>
          <a:xfrm>
            <a:off x="311700" y="2088546"/>
            <a:ext cx="4249875" cy="19538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Data Overview</a:t>
            </a:r>
          </a:p>
        </p:txBody>
      </p:sp>
      <p:sp>
        <p:nvSpPr>
          <p:cNvPr id="84" name="Shape 84"/>
          <p:cNvSpPr txBox="1"/>
          <p:nvPr/>
        </p:nvSpPr>
        <p:spPr>
          <a:xfrm>
            <a:off x="1357225" y="1170825"/>
            <a:ext cx="2165700" cy="649800"/>
          </a:xfrm>
          <a:prstGeom prst="rect">
            <a:avLst/>
          </a:prstGeom>
          <a:noFill/>
          <a:ln>
            <a:noFill/>
          </a:ln>
        </p:spPr>
        <p:txBody>
          <a:bodyPr anchorCtr="0" anchor="t" bIns="91425" lIns="91425" rIns="91425" tIns="91425">
            <a:noAutofit/>
          </a:bodyPr>
          <a:lstStyle/>
          <a:p>
            <a:pPr lvl="0">
              <a:spcBef>
                <a:spcPts val="0"/>
              </a:spcBef>
              <a:buNone/>
            </a:pPr>
            <a:r>
              <a:rPr b="1" lang="en" sz="1800">
                <a:solidFill>
                  <a:srgbClr val="666666"/>
                </a:solidFill>
              </a:rPr>
              <a:t>Merchant Number </a:t>
            </a:r>
          </a:p>
        </p:txBody>
      </p:sp>
      <p:sp>
        <p:nvSpPr>
          <p:cNvPr id="85" name="Shape 85"/>
          <p:cNvSpPr txBox="1"/>
          <p:nvPr/>
        </p:nvSpPr>
        <p:spPr>
          <a:xfrm>
            <a:off x="5581900" y="1170825"/>
            <a:ext cx="2460000" cy="6498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666666"/>
                </a:solidFill>
              </a:rPr>
              <a:t>Merchant Zip Code</a:t>
            </a:r>
          </a:p>
        </p:txBody>
      </p:sp>
      <p:sp>
        <p:nvSpPr>
          <p:cNvPr id="86" name="Shape 86"/>
          <p:cNvSpPr txBox="1"/>
          <p:nvPr/>
        </p:nvSpPr>
        <p:spPr>
          <a:xfrm>
            <a:off x="717800" y="1375825"/>
            <a:ext cx="4091700" cy="717300"/>
          </a:xfrm>
          <a:prstGeom prst="rect">
            <a:avLst/>
          </a:prstGeom>
          <a:noFill/>
          <a:ln>
            <a:noFill/>
          </a:ln>
        </p:spPr>
        <p:txBody>
          <a:bodyPr anchorCtr="0" anchor="t" bIns="91425" lIns="91425" rIns="91425" tIns="91425">
            <a:noAutofit/>
          </a:bodyPr>
          <a:lstStyle/>
          <a:p>
            <a:pPr lvl="0" rtl="0">
              <a:lnSpc>
                <a:spcPct val="90000"/>
              </a:lnSpc>
              <a:spcBef>
                <a:spcPts val="1000"/>
              </a:spcBef>
              <a:buNone/>
            </a:pPr>
            <a:r>
              <a:rPr lang="en" sz="1800">
                <a:solidFill>
                  <a:srgbClr val="666666"/>
                </a:solidFill>
              </a:rPr>
              <a:t>•3174 missing values, 53 0’s</a:t>
            </a:r>
          </a:p>
        </p:txBody>
      </p:sp>
      <p:sp>
        <p:nvSpPr>
          <p:cNvPr id="87" name="Shape 87"/>
          <p:cNvSpPr txBox="1"/>
          <p:nvPr/>
        </p:nvSpPr>
        <p:spPr>
          <a:xfrm>
            <a:off x="5018750" y="1375825"/>
            <a:ext cx="3421800" cy="717300"/>
          </a:xfrm>
          <a:prstGeom prst="rect">
            <a:avLst/>
          </a:prstGeom>
          <a:noFill/>
          <a:ln>
            <a:noFill/>
          </a:ln>
        </p:spPr>
        <p:txBody>
          <a:bodyPr anchorCtr="0" anchor="t" bIns="91425" lIns="91425" rIns="91425" tIns="91425">
            <a:noAutofit/>
          </a:bodyPr>
          <a:lstStyle/>
          <a:p>
            <a:pPr lvl="0" rtl="0">
              <a:lnSpc>
                <a:spcPct val="90000"/>
              </a:lnSpc>
              <a:spcBef>
                <a:spcPts val="1000"/>
              </a:spcBef>
              <a:buNone/>
            </a:pPr>
            <a:r>
              <a:rPr lang="en" sz="1800">
                <a:solidFill>
                  <a:srgbClr val="666666"/>
                </a:solidFill>
              </a:rPr>
              <a:t>•13.01% invalid values</a:t>
            </a:r>
          </a:p>
        </p:txBody>
      </p:sp>
      <p:pic>
        <p:nvPicPr>
          <p:cNvPr descr="merch.zip.png" id="88" name="Shape 88"/>
          <p:cNvPicPr preferRelativeResize="0"/>
          <p:nvPr/>
        </p:nvPicPr>
        <p:blipFill>
          <a:blip r:embed="rId3">
            <a:alphaModFix/>
          </a:blip>
          <a:stretch>
            <a:fillRect/>
          </a:stretch>
        </p:blipFill>
        <p:spPr>
          <a:xfrm>
            <a:off x="4638724" y="2093125"/>
            <a:ext cx="4193574" cy="2565474"/>
          </a:xfrm>
          <a:prstGeom prst="rect">
            <a:avLst/>
          </a:prstGeom>
          <a:noFill/>
          <a:ln>
            <a:noFill/>
          </a:ln>
        </p:spPr>
      </p:pic>
      <p:pic>
        <p:nvPicPr>
          <p:cNvPr descr="merchnum.png" id="89" name="Shape 89"/>
          <p:cNvPicPr preferRelativeResize="0"/>
          <p:nvPr/>
        </p:nvPicPr>
        <p:blipFill>
          <a:blip r:embed="rId4">
            <a:alphaModFix/>
          </a:blip>
          <a:stretch>
            <a:fillRect/>
          </a:stretch>
        </p:blipFill>
        <p:spPr>
          <a:xfrm>
            <a:off x="152400" y="2155221"/>
            <a:ext cx="4193575" cy="24586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Data Overview</a:t>
            </a:r>
          </a:p>
        </p:txBody>
      </p:sp>
      <p:pic>
        <p:nvPicPr>
          <p:cNvPr descr="cleaning.png" id="95" name="Shape 95"/>
          <p:cNvPicPr preferRelativeResize="0"/>
          <p:nvPr/>
        </p:nvPicPr>
        <p:blipFill rotWithShape="1">
          <a:blip r:embed="rId3">
            <a:alphaModFix/>
          </a:blip>
          <a:srcRect b="69" l="0" r="0" t="59"/>
          <a:stretch/>
        </p:blipFill>
        <p:spPr>
          <a:xfrm>
            <a:off x="1495425" y="2200849"/>
            <a:ext cx="6153149" cy="2362200"/>
          </a:xfrm>
          <a:prstGeom prst="rect">
            <a:avLst/>
          </a:prstGeom>
          <a:noFill/>
          <a:ln>
            <a:noFill/>
          </a:ln>
        </p:spPr>
      </p:pic>
      <p:sp>
        <p:nvSpPr>
          <p:cNvPr id="96" name="Shape 96"/>
          <p:cNvSpPr txBox="1"/>
          <p:nvPr/>
        </p:nvSpPr>
        <p:spPr>
          <a:xfrm>
            <a:off x="717800" y="1375825"/>
            <a:ext cx="8520600" cy="717300"/>
          </a:xfrm>
          <a:prstGeom prst="rect">
            <a:avLst/>
          </a:prstGeom>
          <a:noFill/>
          <a:ln>
            <a:noFill/>
          </a:ln>
        </p:spPr>
        <p:txBody>
          <a:bodyPr anchorCtr="0" anchor="t" bIns="91425" lIns="91425" rIns="91425" tIns="91425">
            <a:noAutofit/>
          </a:bodyPr>
          <a:lstStyle/>
          <a:p>
            <a:pPr lvl="0" rtl="0">
              <a:lnSpc>
                <a:spcPct val="90000"/>
              </a:lnSpc>
              <a:spcBef>
                <a:spcPts val="1000"/>
              </a:spcBef>
              <a:buNone/>
            </a:pPr>
            <a:r>
              <a:rPr lang="en" sz="1800">
                <a:solidFill>
                  <a:srgbClr val="666666"/>
                </a:solidFill>
              </a:rPr>
              <a:t>•</a:t>
            </a:r>
            <a:r>
              <a:rPr lang="en" sz="1800">
                <a:solidFill>
                  <a:srgbClr val="666666"/>
                </a:solidFill>
                <a:latin typeface="Calibri"/>
                <a:ea typeface="Calibri"/>
                <a:cs typeface="Calibri"/>
                <a:sym typeface="Calibri"/>
              </a:rPr>
              <a:t>Assumption: 1 merchant, 1 description, 1 merchant number, 1 zip code, 1 state</a:t>
            </a: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pic>
        <p:nvPicPr>
          <p:cNvPr descr="7.jpg" id="101" name="Shape 101"/>
          <p:cNvPicPr preferRelativeResize="0"/>
          <p:nvPr/>
        </p:nvPicPr>
        <p:blipFill>
          <a:blip r:embed="rId3">
            <a:alphaModFix/>
          </a:blip>
          <a:stretch>
            <a:fillRect/>
          </a:stretch>
        </p:blipFill>
        <p:spPr>
          <a:xfrm>
            <a:off x="4207168" y="1254049"/>
            <a:ext cx="4472724" cy="3354549"/>
          </a:xfrm>
          <a:prstGeom prst="rect">
            <a:avLst/>
          </a:prstGeom>
          <a:noFill/>
          <a:ln>
            <a:noFill/>
          </a:ln>
        </p:spPr>
      </p:pic>
      <p:sp>
        <p:nvSpPr>
          <p:cNvPr id="102" name="Shape 10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Building variables</a:t>
            </a:r>
          </a:p>
        </p:txBody>
      </p:sp>
      <p:sp>
        <p:nvSpPr>
          <p:cNvPr id="103" name="Shape 103"/>
          <p:cNvSpPr txBox="1"/>
          <p:nvPr>
            <p:ph idx="1" type="body"/>
          </p:nvPr>
        </p:nvSpPr>
        <p:spPr>
          <a:xfrm>
            <a:off x="317075" y="1254025"/>
            <a:ext cx="3870600" cy="3354600"/>
          </a:xfrm>
          <a:prstGeom prst="rect">
            <a:avLst/>
          </a:prstGeom>
        </p:spPr>
        <p:txBody>
          <a:bodyPr anchorCtr="0" anchor="t" bIns="91425" lIns="91425" rIns="91425" tIns="91425">
            <a:noAutofit/>
          </a:bodyPr>
          <a:lstStyle/>
          <a:p>
            <a:pPr indent="-228600" lvl="0" marL="457200" rtl="0">
              <a:spcBef>
                <a:spcPts val="0"/>
              </a:spcBef>
            </a:pPr>
            <a:r>
              <a:rPr lang="en"/>
              <a:t>56 expert variables in total</a:t>
            </a:r>
          </a:p>
          <a:p>
            <a:pPr indent="-228600" lvl="0" marL="457200" rtl="0">
              <a:spcBef>
                <a:spcPts val="0"/>
              </a:spcBef>
            </a:pPr>
            <a:r>
              <a:rPr lang="en"/>
              <a:t>4 Types of expert variables </a:t>
            </a:r>
          </a:p>
          <a:p>
            <a:pPr indent="-228600" lvl="0" marL="457200" rtl="0">
              <a:spcBef>
                <a:spcPts val="0"/>
              </a:spcBef>
            </a:pPr>
            <a:r>
              <a:rPr lang="en"/>
              <a:t>Wrote ‘for’ loops to create different types of variables</a:t>
            </a:r>
          </a:p>
          <a:p>
            <a:pPr indent="-228600" lvl="0" marL="457200" rtl="0">
              <a:spcBef>
                <a:spcPts val="0"/>
              </a:spcBef>
            </a:pPr>
            <a:r>
              <a:rPr lang="en"/>
              <a:t>5-8 min for each variable</a:t>
            </a:r>
          </a:p>
          <a:p>
            <a:pPr indent="-228600" lvl="0" marL="457200" rtl="0">
              <a:spcBef>
                <a:spcPts val="0"/>
              </a:spcBef>
            </a:pPr>
            <a:r>
              <a:rPr lang="en"/>
              <a:t>Whole process 6 hours</a:t>
            </a:r>
          </a:p>
          <a:p>
            <a:pPr indent="-228600" lvl="0" marL="457200" rtl="0">
              <a:spcBef>
                <a:spcPts val="0"/>
              </a:spcBef>
            </a:pPr>
            <a:r>
              <a:rPr lang="en"/>
              <a:t>Time window 3, 7, 14, 28 days</a:t>
            </a:r>
          </a:p>
          <a:p>
            <a:pPr lvl="0" rtl="0">
              <a:spcBef>
                <a:spcPts val="0"/>
              </a:spcBef>
              <a:buNone/>
            </a:pPr>
            <a:r>
              <a:t/>
            </a:r>
            <a:endParaRPr/>
          </a:p>
          <a:p>
            <a:pPr lvl="0" rt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140225"/>
            <a:ext cx="8520600" cy="572700"/>
          </a:xfrm>
          <a:prstGeom prst="rect">
            <a:avLst/>
          </a:prstGeom>
        </p:spPr>
        <p:txBody>
          <a:bodyPr anchorCtr="0" anchor="t" bIns="91425" lIns="91425" rIns="91425" tIns="91425">
            <a:noAutofit/>
          </a:bodyPr>
          <a:lstStyle/>
          <a:p>
            <a:pPr lvl="0">
              <a:spcBef>
                <a:spcPts val="0"/>
              </a:spcBef>
              <a:buNone/>
            </a:pPr>
            <a:r>
              <a:rPr lang="en"/>
              <a:t>Building variables</a:t>
            </a:r>
          </a:p>
        </p:txBody>
      </p:sp>
      <p:sp>
        <p:nvSpPr>
          <p:cNvPr id="109" name="Shape 109"/>
          <p:cNvSpPr txBox="1"/>
          <p:nvPr>
            <p:ph idx="1" type="body"/>
          </p:nvPr>
        </p:nvSpPr>
        <p:spPr>
          <a:xfrm>
            <a:off x="311700" y="619075"/>
            <a:ext cx="8520600" cy="3416400"/>
          </a:xfrm>
          <a:prstGeom prst="rect">
            <a:avLst/>
          </a:prstGeom>
        </p:spPr>
        <p:txBody>
          <a:bodyPr anchorCtr="0" anchor="t" bIns="91425" lIns="91425" rIns="91425" tIns="91425">
            <a:noAutofit/>
          </a:bodyPr>
          <a:lstStyle/>
          <a:p>
            <a:pPr lvl="0" rtl="0" algn="just">
              <a:lnSpc>
                <a:spcPct val="115000"/>
              </a:lnSpc>
              <a:spcBef>
                <a:spcPts val="0"/>
              </a:spcBef>
              <a:spcAft>
                <a:spcPts val="0"/>
              </a:spcAft>
              <a:buClr>
                <a:schemeClr val="dk1"/>
              </a:buClr>
              <a:buSzPct val="61111"/>
              <a:buFont typeface="Arial"/>
              <a:buNone/>
            </a:pPr>
            <a:r>
              <a:rPr lang="en">
                <a:solidFill>
                  <a:srgbClr val="666666"/>
                </a:solidFill>
              </a:rPr>
              <a:t>1)</a:t>
            </a:r>
            <a:r>
              <a:rPr lang="en">
                <a:solidFill>
                  <a:srgbClr val="666666"/>
                </a:solidFill>
                <a:latin typeface="Times New Roman"/>
                <a:ea typeface="Times New Roman"/>
                <a:cs typeface="Times New Roman"/>
                <a:sym typeface="Times New Roman"/>
              </a:rPr>
              <a:t>   </a:t>
            </a:r>
            <a:r>
              <a:rPr b="1" lang="en">
                <a:solidFill>
                  <a:srgbClr val="666666"/>
                </a:solidFill>
              </a:rPr>
              <a:t>Type I variables</a:t>
            </a:r>
            <a:r>
              <a:rPr lang="en">
                <a:solidFill>
                  <a:srgbClr val="666666"/>
                </a:solidFill>
              </a:rPr>
              <a:t> are intended to capture unusual amounts of transaction, both at the card level and the merchant level. There are 32 type I variables in total. </a:t>
            </a:r>
          </a:p>
          <a:p>
            <a:pPr lvl="0" rtl="0" algn="just">
              <a:lnSpc>
                <a:spcPct val="115000"/>
              </a:lnSpc>
              <a:spcBef>
                <a:spcPts val="0"/>
              </a:spcBef>
              <a:spcAft>
                <a:spcPts val="0"/>
              </a:spcAft>
              <a:buNone/>
            </a:pPr>
            <a:r>
              <a:rPr b="1" lang="en">
                <a:solidFill>
                  <a:srgbClr val="666666"/>
                </a:solidFill>
              </a:rPr>
              <a:t>     Example:</a:t>
            </a:r>
            <a:r>
              <a:rPr lang="en">
                <a:solidFill>
                  <a:srgbClr val="666666"/>
                </a:solidFill>
              </a:rPr>
              <a:t> </a:t>
            </a:r>
            <a:r>
              <a:rPr b="1" lang="en">
                <a:solidFill>
                  <a:srgbClr val="666666"/>
                </a:solidFill>
              </a:rPr>
              <a:t>card_amount_to_avg_14</a:t>
            </a:r>
            <a:r>
              <a:rPr lang="en">
                <a:solidFill>
                  <a:srgbClr val="666666"/>
                </a:solidFill>
              </a:rPr>
              <a:t> tells if a particular transaction amount is unusual compared to historical averages of the past 14 days. </a:t>
            </a:r>
          </a:p>
          <a:p>
            <a:pPr lvl="0" rtl="0" algn="just">
              <a:lnSpc>
                <a:spcPct val="115000"/>
              </a:lnSpc>
              <a:spcBef>
                <a:spcPts val="0"/>
              </a:spcBef>
              <a:spcAft>
                <a:spcPts val="0"/>
              </a:spcAft>
              <a:buNone/>
            </a:pPr>
            <a:r>
              <a:t/>
            </a:r>
            <a:endParaRPr>
              <a:solidFill>
                <a:srgbClr val="666666"/>
              </a:solidFill>
            </a:endParaRPr>
          </a:p>
          <a:p>
            <a:pPr lvl="0" rtl="0" algn="just">
              <a:lnSpc>
                <a:spcPct val="115000"/>
              </a:lnSpc>
              <a:spcBef>
                <a:spcPts val="0"/>
              </a:spcBef>
              <a:spcAft>
                <a:spcPts val="0"/>
              </a:spcAft>
              <a:buClr>
                <a:schemeClr val="dk1"/>
              </a:buClr>
              <a:buSzPct val="61111"/>
              <a:buFont typeface="Arial"/>
              <a:buNone/>
            </a:pPr>
            <a:r>
              <a:t/>
            </a:r>
            <a:endParaRPr>
              <a:solidFill>
                <a:schemeClr val="dk1"/>
              </a:solidFill>
            </a:endParaRPr>
          </a:p>
        </p:txBody>
      </p:sp>
      <p:pic>
        <p:nvPicPr>
          <p:cNvPr descr="Screen Shot 2017-05-02 at 7.51.52 PM.png" id="110" name="Shape 110"/>
          <p:cNvPicPr preferRelativeResize="0"/>
          <p:nvPr/>
        </p:nvPicPr>
        <p:blipFill rotWithShape="1">
          <a:blip r:embed="rId3">
            <a:alphaModFix/>
          </a:blip>
          <a:srcRect b="45064" l="0" r="0" t="0"/>
          <a:stretch/>
        </p:blipFill>
        <p:spPr>
          <a:xfrm>
            <a:off x="1262350" y="2107325"/>
            <a:ext cx="6213074" cy="1369550"/>
          </a:xfrm>
          <a:prstGeom prst="rect">
            <a:avLst/>
          </a:prstGeom>
          <a:noFill/>
          <a:ln>
            <a:noFill/>
          </a:ln>
        </p:spPr>
      </p:pic>
      <p:pic>
        <p:nvPicPr>
          <p:cNvPr descr="Screen Shot 2017-05-02 at 7.54.28 PM.png" id="111" name="Shape 111"/>
          <p:cNvPicPr preferRelativeResize="0"/>
          <p:nvPr/>
        </p:nvPicPr>
        <p:blipFill>
          <a:blip r:embed="rId4">
            <a:alphaModFix/>
          </a:blip>
          <a:stretch>
            <a:fillRect/>
          </a:stretch>
        </p:blipFill>
        <p:spPr>
          <a:xfrm>
            <a:off x="1126975" y="3629273"/>
            <a:ext cx="6605449" cy="1251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140225"/>
            <a:ext cx="8520600" cy="572700"/>
          </a:xfrm>
          <a:prstGeom prst="rect">
            <a:avLst/>
          </a:prstGeom>
        </p:spPr>
        <p:txBody>
          <a:bodyPr anchorCtr="0" anchor="t" bIns="91425" lIns="91425" rIns="91425" tIns="91425">
            <a:noAutofit/>
          </a:bodyPr>
          <a:lstStyle/>
          <a:p>
            <a:pPr lvl="0">
              <a:spcBef>
                <a:spcPts val="0"/>
              </a:spcBef>
              <a:buNone/>
            </a:pPr>
            <a:r>
              <a:rPr lang="en"/>
              <a:t>Building Variables</a:t>
            </a:r>
          </a:p>
        </p:txBody>
      </p:sp>
      <p:sp>
        <p:nvSpPr>
          <p:cNvPr id="117" name="Shape 117"/>
          <p:cNvSpPr txBox="1"/>
          <p:nvPr>
            <p:ph idx="1" type="body"/>
          </p:nvPr>
        </p:nvSpPr>
        <p:spPr>
          <a:xfrm>
            <a:off x="311700" y="619075"/>
            <a:ext cx="8520600" cy="3416400"/>
          </a:xfrm>
          <a:prstGeom prst="rect">
            <a:avLst/>
          </a:prstGeom>
        </p:spPr>
        <p:txBody>
          <a:bodyPr anchorCtr="0" anchor="t" bIns="91425" lIns="91425" rIns="91425" tIns="91425">
            <a:noAutofit/>
          </a:bodyPr>
          <a:lstStyle/>
          <a:p>
            <a:pPr lvl="0" rtl="0" algn="just">
              <a:lnSpc>
                <a:spcPct val="115000"/>
              </a:lnSpc>
              <a:spcBef>
                <a:spcPts val="0"/>
              </a:spcBef>
              <a:spcAft>
                <a:spcPts val="0"/>
              </a:spcAft>
              <a:buNone/>
            </a:pPr>
            <a:r>
              <a:rPr lang="en"/>
              <a:t>2)</a:t>
            </a:r>
            <a:r>
              <a:rPr lang="en">
                <a:latin typeface="Times New Roman"/>
                <a:ea typeface="Times New Roman"/>
                <a:cs typeface="Times New Roman"/>
                <a:sym typeface="Times New Roman"/>
              </a:rPr>
              <a:t>  </a:t>
            </a:r>
            <a:r>
              <a:rPr b="1" lang="en"/>
              <a:t>Type II variables </a:t>
            </a:r>
            <a:r>
              <a:rPr lang="en"/>
              <a:t>are intended to capture unusual transaction frequency during a set period of time, both at the card level and the merchant level. There are 8 Type II variables in total.</a:t>
            </a:r>
          </a:p>
          <a:p>
            <a:pPr lvl="0" rtl="0" algn="just">
              <a:spcBef>
                <a:spcPts val="0"/>
              </a:spcBef>
              <a:spcAft>
                <a:spcPts val="0"/>
              </a:spcAft>
              <a:buClr>
                <a:schemeClr val="dk1"/>
              </a:buClr>
              <a:buSzPct val="61111"/>
              <a:buFont typeface="Arial"/>
              <a:buNone/>
            </a:pPr>
            <a:r>
              <a:rPr b="1" lang="en"/>
              <a:t>     Example:</a:t>
            </a:r>
            <a:r>
              <a:rPr lang="en"/>
              <a:t> </a:t>
            </a:r>
            <a:r>
              <a:rPr b="1" lang="en"/>
              <a:t>card_frequency_3 </a:t>
            </a:r>
            <a:r>
              <a:rPr lang="en"/>
              <a:t>describes the</a:t>
            </a:r>
            <a:r>
              <a:rPr b="1" lang="en"/>
              <a:t> </a:t>
            </a:r>
            <a:r>
              <a:rPr lang="en"/>
              <a:t>transaction frequency for each specific card number in the past 3 days</a:t>
            </a:r>
          </a:p>
          <a:p>
            <a:pPr lvl="0">
              <a:spcBef>
                <a:spcPts val="0"/>
              </a:spcBef>
              <a:buNone/>
            </a:pPr>
            <a:r>
              <a:t/>
            </a:r>
            <a:endParaRPr/>
          </a:p>
        </p:txBody>
      </p:sp>
      <p:pic>
        <p:nvPicPr>
          <p:cNvPr descr="WechatIMG13.jpeg" id="118" name="Shape 118"/>
          <p:cNvPicPr preferRelativeResize="0"/>
          <p:nvPr/>
        </p:nvPicPr>
        <p:blipFill rotWithShape="1">
          <a:blip r:embed="rId3">
            <a:alphaModFix/>
          </a:blip>
          <a:srcRect b="31530" l="0" r="25871" t="0"/>
          <a:stretch/>
        </p:blipFill>
        <p:spPr>
          <a:xfrm>
            <a:off x="935799" y="2529875"/>
            <a:ext cx="3924073" cy="2314599"/>
          </a:xfrm>
          <a:prstGeom prst="rect">
            <a:avLst/>
          </a:prstGeom>
          <a:noFill/>
          <a:ln>
            <a:noFill/>
          </a:ln>
        </p:spPr>
      </p:pic>
      <p:pic>
        <p:nvPicPr>
          <p:cNvPr descr="WechatIMG14.jpeg" id="119" name="Shape 119"/>
          <p:cNvPicPr preferRelativeResize="0"/>
          <p:nvPr/>
        </p:nvPicPr>
        <p:blipFill rotWithShape="1">
          <a:blip r:embed="rId4">
            <a:alphaModFix/>
          </a:blip>
          <a:srcRect b="23994" l="0" r="25194" t="0"/>
          <a:stretch/>
        </p:blipFill>
        <p:spPr>
          <a:xfrm>
            <a:off x="4859875" y="2529874"/>
            <a:ext cx="3172731" cy="2314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